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435" r:id="rId2"/>
    <p:sldId id="564" r:id="rId3"/>
    <p:sldId id="565" r:id="rId4"/>
    <p:sldId id="566" r:id="rId5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22" d="100"/>
          <a:sy n="122" d="100"/>
        </p:scale>
        <p:origin x="96" y="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96DBC2-4B83-4E05-8339-32826F083F81}" type="datetimeFigureOut">
              <a:rPr lang="fr-FR" smtClean="0"/>
              <a:t>22/02/2021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3 - Leçon 3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/>
          <a:lstStyle/>
          <a:p>
            <a:r>
              <a:rPr lang="fr-FR" b="1" dirty="0" smtClean="0"/>
              <a:t>Exercice 3-8</a:t>
            </a:r>
          </a:p>
          <a:p>
            <a:pPr algn="l"/>
            <a:r>
              <a:rPr lang="fr-FR" b="1" dirty="0" smtClean="0"/>
              <a:t>	</a:t>
            </a:r>
            <a:r>
              <a:rPr lang="fr-FR" dirty="0" smtClean="0"/>
              <a:t>Quelle couleur choisissez-vous pour entamer ?</a:t>
            </a:r>
            <a:endParaRPr lang="fr-FR" dirty="0" smtClean="0"/>
          </a:p>
          <a:p>
            <a:pPr algn="l"/>
            <a:r>
              <a:rPr lang="fr-FR" dirty="0" smtClean="0"/>
              <a:t>	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6" name="Rectangle à coins arrondis 5"/>
          <p:cNvSpPr/>
          <p:nvPr/>
        </p:nvSpPr>
        <p:spPr>
          <a:xfrm>
            <a:off x="7596295" y="1880654"/>
            <a:ext cx="1755356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9 8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V </a:t>
            </a:r>
            <a:r>
              <a:rPr lang="fr-FR" sz="2400" b="1" dirty="0" smtClean="0">
                <a:solidFill>
                  <a:schemeClr val="tx1"/>
                </a:solidFill>
              </a:rPr>
              <a:t>9 8 5</a:t>
            </a:r>
            <a:endParaRPr lang="fr-FR" sz="2400" b="1" dirty="0" smtClean="0">
              <a:solidFill>
                <a:schemeClr val="tx1"/>
              </a:solidFill>
            </a:endParaRP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D 7 5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V </a:t>
            </a:r>
            <a:r>
              <a:rPr lang="fr-FR" sz="2400" b="1" dirty="0" smtClean="0">
                <a:solidFill>
                  <a:schemeClr val="tx1"/>
                </a:solidFill>
              </a:rPr>
              <a:t>7 2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7" name="Rectangle à coins arrondis 6"/>
          <p:cNvSpPr/>
          <p:nvPr/>
        </p:nvSpPr>
        <p:spPr>
          <a:xfrm>
            <a:off x="5225715" y="1880595"/>
            <a:ext cx="1755356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9 8 7 5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9 8 7 5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5 2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R 7 3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2855135" y="1880595"/>
            <a:ext cx="1755356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9 8 5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9 5 3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D 7 5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V 8 5 3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9" name="Rectangle à coins arrondis 8"/>
          <p:cNvSpPr/>
          <p:nvPr/>
        </p:nvSpPr>
        <p:spPr>
          <a:xfrm>
            <a:off x="484555" y="1877682"/>
            <a:ext cx="1755356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V 9 8 5 3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D </a:t>
            </a:r>
            <a:r>
              <a:rPr lang="fr-FR" sz="2400" b="1" dirty="0" smtClean="0">
                <a:solidFill>
                  <a:schemeClr val="tx1"/>
                </a:solidFill>
              </a:rPr>
              <a:t>7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D </a:t>
            </a:r>
            <a:r>
              <a:rPr lang="fr-FR" sz="2400" b="1" dirty="0" smtClean="0">
                <a:solidFill>
                  <a:schemeClr val="tx1"/>
                </a:solidFill>
              </a:rPr>
              <a:t>8 5 2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9 8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2" name="Rectangle à coins arrondis 21"/>
          <p:cNvSpPr/>
          <p:nvPr/>
        </p:nvSpPr>
        <p:spPr>
          <a:xfrm>
            <a:off x="9966875" y="1877682"/>
            <a:ext cx="1755356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R V 9 8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D V 10 8</a:t>
            </a:r>
            <a:endParaRPr lang="fr-FR" sz="2400" b="1" dirty="0" smtClean="0">
              <a:solidFill>
                <a:schemeClr val="tx1"/>
              </a:solidFill>
            </a:endParaRP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8 5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7 5 3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3" name="Rectangle à coins arrondis 22"/>
          <p:cNvSpPr/>
          <p:nvPr/>
        </p:nvSpPr>
        <p:spPr>
          <a:xfrm>
            <a:off x="484555" y="3570991"/>
            <a:ext cx="1755356" cy="70402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pique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4" name="Rectangle à coins arrondis 23"/>
          <p:cNvSpPr/>
          <p:nvPr/>
        </p:nvSpPr>
        <p:spPr>
          <a:xfrm>
            <a:off x="2855135" y="3570991"/>
            <a:ext cx="1755356" cy="70402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trèfle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5" name="Rectangle à coins arrondis 24"/>
          <p:cNvSpPr/>
          <p:nvPr/>
        </p:nvSpPr>
        <p:spPr>
          <a:xfrm>
            <a:off x="5218322" y="3570991"/>
            <a:ext cx="1755356" cy="70402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p</a:t>
            </a:r>
            <a:r>
              <a:rPr lang="fr-FR" sz="2400" b="1" dirty="0" smtClean="0">
                <a:solidFill>
                  <a:schemeClr val="tx1"/>
                </a:solidFill>
              </a:rPr>
              <a:t>ique ou cœur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6" name="Rectangle à coins arrondis 25"/>
          <p:cNvSpPr/>
          <p:nvPr/>
        </p:nvSpPr>
        <p:spPr>
          <a:xfrm>
            <a:off x="7644190" y="3570991"/>
            <a:ext cx="1755356" cy="70402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cœur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7" name="Rectangle à coins arrondis 26"/>
          <p:cNvSpPr/>
          <p:nvPr/>
        </p:nvSpPr>
        <p:spPr>
          <a:xfrm>
            <a:off x="9966875" y="3570991"/>
            <a:ext cx="1755356" cy="70402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>
                <a:solidFill>
                  <a:schemeClr val="tx1"/>
                </a:solidFill>
              </a:rPr>
              <a:t>cœur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10047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9" grpId="0" animBg="1"/>
      <p:bldP spid="22" grpId="0" animBg="1"/>
      <p:bldP spid="23" grpId="0" animBg="1"/>
      <p:bldP spid="24" grpId="0" animBg="1"/>
      <p:bldP spid="25" grpId="0" animBg="1"/>
      <p:bldP spid="26" grpId="0" animBg="1"/>
      <p:bldP spid="27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3 - Leçon 3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/>
          <a:lstStyle/>
          <a:p>
            <a:r>
              <a:rPr lang="fr-FR" b="1" dirty="0" smtClean="0"/>
              <a:t>Exercice 3-9</a:t>
            </a:r>
          </a:p>
          <a:p>
            <a:pPr algn="l"/>
            <a:r>
              <a:rPr lang="fr-FR" b="1" dirty="0" smtClean="0"/>
              <a:t>	</a:t>
            </a:r>
            <a:r>
              <a:rPr lang="fr-FR" dirty="0" smtClean="0"/>
              <a:t>Quelle est votre carte d’entame?</a:t>
            </a:r>
            <a:endParaRPr lang="fr-FR" dirty="0" smtClean="0"/>
          </a:p>
          <a:p>
            <a:pPr algn="l"/>
            <a:r>
              <a:rPr lang="fr-FR" dirty="0" smtClean="0"/>
              <a:t>	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9" name="Rectangle à coins arrondis 8"/>
          <p:cNvSpPr/>
          <p:nvPr/>
        </p:nvSpPr>
        <p:spPr>
          <a:xfrm>
            <a:off x="484555" y="1877682"/>
            <a:ext cx="1836614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 smtClean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D 10 8 5 4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7 5 2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9 8 5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R 8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3" name="Rectangle à coins arrondis 22"/>
          <p:cNvSpPr/>
          <p:nvPr/>
        </p:nvSpPr>
        <p:spPr>
          <a:xfrm>
            <a:off x="484555" y="3573102"/>
            <a:ext cx="1836614" cy="70402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de </a:t>
            </a:r>
            <a:r>
              <a:rPr lang="fr-FR" sz="2400" dirty="0">
                <a:solidFill>
                  <a:schemeClr val="tx1"/>
                </a:solidFill>
              </a:rPr>
              <a:t>♠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7" name="Rectangle à coins arrondis 26"/>
          <p:cNvSpPr/>
          <p:nvPr/>
        </p:nvSpPr>
        <p:spPr>
          <a:xfrm>
            <a:off x="9885617" y="3573102"/>
            <a:ext cx="1836614" cy="70402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5 de </a:t>
            </a:r>
            <a:r>
              <a:rPr lang="fr-FR" sz="2400" dirty="0">
                <a:solidFill>
                  <a:schemeClr val="tx1"/>
                </a:solidFill>
              </a:rPr>
              <a:t>♠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5" name="Rectangle à coins arrondis 14"/>
          <p:cNvSpPr/>
          <p:nvPr/>
        </p:nvSpPr>
        <p:spPr>
          <a:xfrm>
            <a:off x="2834821" y="1877682"/>
            <a:ext cx="1836614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 smtClean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10 4 2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D V 9 7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8 7 5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9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6" name="Rectangle à coins arrondis 15"/>
          <p:cNvSpPr/>
          <p:nvPr/>
        </p:nvSpPr>
        <p:spPr>
          <a:xfrm>
            <a:off x="5185087" y="1877682"/>
            <a:ext cx="1836614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 smtClean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7 5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10 8 7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9 6 5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D V 10 8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7" name="Rectangle à coins arrondis 16"/>
          <p:cNvSpPr/>
          <p:nvPr/>
        </p:nvSpPr>
        <p:spPr>
          <a:xfrm>
            <a:off x="7535353" y="1877682"/>
            <a:ext cx="1836614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 smtClean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R 9 8 5 2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D </a:t>
            </a:r>
            <a:r>
              <a:rPr lang="fr-FR" sz="2400" b="1" dirty="0" smtClean="0">
                <a:solidFill>
                  <a:schemeClr val="tx1"/>
                </a:solidFill>
              </a:rPr>
              <a:t>8 5 3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9 4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4 3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8" name="Rectangle à coins arrondis 17"/>
          <p:cNvSpPr/>
          <p:nvPr/>
        </p:nvSpPr>
        <p:spPr>
          <a:xfrm>
            <a:off x="9885617" y="1877682"/>
            <a:ext cx="1836614" cy="143682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 smtClean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D 9 8 5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V 9 4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8 7 2</a:t>
            </a:r>
            <a:endParaRPr lang="fr-FR" sz="2400" b="1" dirty="0">
              <a:solidFill>
                <a:schemeClr val="tx1"/>
              </a:solidFill>
            </a:endParaRPr>
          </a:p>
          <a:p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9 4 3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9" name="Rectangle à coins arrondis 18"/>
          <p:cNvSpPr/>
          <p:nvPr/>
        </p:nvSpPr>
        <p:spPr>
          <a:xfrm>
            <a:off x="2834820" y="3573102"/>
            <a:ext cx="1836614" cy="70402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Roi de </a:t>
            </a:r>
            <a:r>
              <a:rPr lang="fr-FR" sz="2400" dirty="0">
                <a:solidFill>
                  <a:srgbClr val="FF0000"/>
                </a:solidFill>
              </a:rPr>
              <a:t>♥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0" name="Rectangle à coins arrondis 19"/>
          <p:cNvSpPr/>
          <p:nvPr/>
        </p:nvSpPr>
        <p:spPr>
          <a:xfrm>
            <a:off x="5185086" y="3573102"/>
            <a:ext cx="1836614" cy="70402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Dame de </a:t>
            </a:r>
            <a:r>
              <a:rPr lang="fr-FR" sz="2400" dirty="0">
                <a:solidFill>
                  <a:srgbClr val="00B050"/>
                </a:solidFill>
              </a:rPr>
              <a:t>♣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1" name="Rectangle à coins arrondis 20"/>
          <p:cNvSpPr/>
          <p:nvPr/>
        </p:nvSpPr>
        <p:spPr>
          <a:xfrm>
            <a:off x="7535351" y="3573102"/>
            <a:ext cx="1836614" cy="70402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5 de </a:t>
            </a:r>
            <a:r>
              <a:rPr lang="fr-FR" sz="2400" dirty="0">
                <a:solidFill>
                  <a:schemeClr val="tx1"/>
                </a:solidFill>
              </a:rPr>
              <a:t>♠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/>
          <p:nvPr/>
        </p:nvSpPr>
        <p:spPr>
          <a:xfrm>
            <a:off x="1706502" y="1894026"/>
            <a:ext cx="278606" cy="316774"/>
          </a:xfrm>
          <a:prstGeom prst="ellipse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/>
          <p:nvPr/>
        </p:nvSpPr>
        <p:spPr>
          <a:xfrm>
            <a:off x="3214383" y="2270469"/>
            <a:ext cx="278606" cy="316774"/>
          </a:xfrm>
          <a:prstGeom prst="ellipse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Ellipse 29"/>
          <p:cNvSpPr/>
          <p:nvPr/>
        </p:nvSpPr>
        <p:spPr>
          <a:xfrm>
            <a:off x="5567059" y="2997730"/>
            <a:ext cx="278606" cy="316774"/>
          </a:xfrm>
          <a:prstGeom prst="ellipse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Ellipse 30"/>
          <p:cNvSpPr/>
          <p:nvPr/>
        </p:nvSpPr>
        <p:spPr>
          <a:xfrm>
            <a:off x="8591246" y="1894026"/>
            <a:ext cx="278606" cy="316774"/>
          </a:xfrm>
          <a:prstGeom prst="ellipse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Ellipse 31"/>
          <p:cNvSpPr/>
          <p:nvPr/>
        </p:nvSpPr>
        <p:spPr>
          <a:xfrm>
            <a:off x="10972496" y="1894026"/>
            <a:ext cx="278606" cy="316774"/>
          </a:xfrm>
          <a:prstGeom prst="ellipse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35145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6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1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6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1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6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23" grpId="0" animBg="1"/>
      <p:bldP spid="27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8" grpId="0" animBg="1"/>
      <p:bldP spid="29" grpId="0" animBg="1"/>
      <p:bldP spid="30" grpId="0" animBg="1"/>
      <p:bldP spid="31" grpId="0" animBg="1"/>
      <p:bldP spid="32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3 - Leçon 3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/>
          <a:lstStyle/>
          <a:p>
            <a:r>
              <a:rPr lang="fr-FR" b="1" dirty="0" smtClean="0"/>
              <a:t>Exercice 3-10</a:t>
            </a:r>
          </a:p>
          <a:p>
            <a:pPr algn="l"/>
            <a:r>
              <a:rPr lang="fr-FR" b="1" dirty="0" smtClean="0"/>
              <a:t>	</a:t>
            </a:r>
            <a:r>
              <a:rPr lang="fr-FR" dirty="0" smtClean="0"/>
              <a:t> </a:t>
            </a:r>
            <a:endParaRPr lang="fr-FR" dirty="0" smtClean="0"/>
          </a:p>
          <a:p>
            <a:pPr marL="457200" indent="-457200" algn="l">
              <a:buFont typeface="+mj-lt"/>
              <a:buAutoNum type="arabicPeriod"/>
            </a:pPr>
            <a:r>
              <a:rPr lang="fr-FR" dirty="0" smtClean="0"/>
              <a:t>Que savez-vous de jeu de votre partenaire lorsque celui-ci entame :</a:t>
            </a:r>
          </a:p>
          <a:p>
            <a:pPr marL="914400" lvl="1" indent="-457200" algn="l">
              <a:buFont typeface="Arial" panose="020B0604020202020204" pitchFamily="34" charset="0"/>
              <a:buChar char="•"/>
            </a:pPr>
            <a:r>
              <a:rPr lang="fr-FR" sz="2400" dirty="0" smtClean="0"/>
              <a:t>Du Roi</a:t>
            </a:r>
          </a:p>
          <a:p>
            <a:pPr marL="914400" lvl="1" indent="-457200" algn="l">
              <a:buFont typeface="Arial" panose="020B0604020202020204" pitchFamily="34" charset="0"/>
              <a:buChar char="•"/>
            </a:pPr>
            <a:r>
              <a:rPr lang="fr-FR" sz="2400" dirty="0" smtClean="0"/>
              <a:t>Du Valet</a:t>
            </a:r>
          </a:p>
          <a:p>
            <a:pPr marL="457200" indent="-457200" algn="l">
              <a:buFont typeface="+mj-lt"/>
              <a:buAutoNum type="arabicPeriod"/>
            </a:pPr>
            <a:r>
              <a:rPr lang="fr-FR" dirty="0" smtClean="0"/>
              <a:t>Quelles sont les autres cartes de votre partenaire dans la situation suivante d’après son entame ?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2454031" y="2157046"/>
            <a:ext cx="5251938" cy="4064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Il possède la Dame et le Valet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2" name="Rectangle à coins arrondis 21"/>
          <p:cNvSpPr/>
          <p:nvPr/>
        </p:nvSpPr>
        <p:spPr>
          <a:xfrm>
            <a:off x="2454031" y="2563446"/>
            <a:ext cx="5251938" cy="4064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Il possède le dix et le neuf</a:t>
            </a:r>
            <a:endParaRPr lang="fr-FR" sz="2400" dirty="0">
              <a:solidFill>
                <a:schemeClr val="tx1"/>
              </a:solidFill>
            </a:endParaRPr>
          </a:p>
        </p:txBody>
      </p:sp>
      <p:grpSp>
        <p:nvGrpSpPr>
          <p:cNvPr id="6" name="Groupe 5"/>
          <p:cNvGrpSpPr/>
          <p:nvPr/>
        </p:nvGrpSpPr>
        <p:grpSpPr>
          <a:xfrm>
            <a:off x="484554" y="3970321"/>
            <a:ext cx="3071445" cy="1074614"/>
            <a:chOff x="484554" y="3970321"/>
            <a:chExt cx="3071445" cy="1074614"/>
          </a:xfrm>
        </p:grpSpPr>
        <p:sp>
          <p:nvSpPr>
            <p:cNvPr id="26" name="Rectangle à coins arrondis 25"/>
            <p:cNvSpPr/>
            <p:nvPr/>
          </p:nvSpPr>
          <p:spPr>
            <a:xfrm>
              <a:off x="1577827" y="3970321"/>
              <a:ext cx="986498" cy="47673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2857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9 2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33" name="Rectangle à coins arrondis 32"/>
            <p:cNvSpPr/>
            <p:nvPr/>
          </p:nvSpPr>
          <p:spPr>
            <a:xfrm>
              <a:off x="484554" y="4562283"/>
              <a:ext cx="1203567" cy="47673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2857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        7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34" name="Rectangle à coins arrondis 33"/>
            <p:cNvSpPr/>
            <p:nvPr/>
          </p:nvSpPr>
          <p:spPr>
            <a:xfrm>
              <a:off x="2454031" y="4568197"/>
              <a:ext cx="1101968" cy="47673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2857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10 3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35" name="Rectangle à coins arrondis 34"/>
            <p:cNvSpPr/>
            <p:nvPr/>
          </p:nvSpPr>
          <p:spPr>
            <a:xfrm>
              <a:off x="1836615" y="4568197"/>
              <a:ext cx="468923" cy="476738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7" name="Rectangle à coins arrondis 36"/>
          <p:cNvSpPr/>
          <p:nvPr/>
        </p:nvSpPr>
        <p:spPr>
          <a:xfrm>
            <a:off x="4482016" y="4452868"/>
            <a:ext cx="5251938" cy="586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Il possède l’As, le Valet et le 8 au moins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92935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6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22" grpId="0" animBg="1"/>
      <p:bldP spid="37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3 - Leçon 3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/>
          <a:lstStyle/>
          <a:p>
            <a:r>
              <a:rPr lang="fr-FR" b="1" dirty="0" smtClean="0"/>
              <a:t>Exercice 3-11</a:t>
            </a:r>
          </a:p>
          <a:p>
            <a:pPr algn="l"/>
            <a:r>
              <a:rPr lang="fr-FR" b="1" dirty="0" smtClean="0"/>
              <a:t>	</a:t>
            </a:r>
            <a:r>
              <a:rPr lang="fr-FR" dirty="0" smtClean="0"/>
              <a:t>Votre partenaire entame du Roi de Pique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Que possède-t-il dans la couleur ?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endParaRPr lang="fr-FR" dirty="0" smtClean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Quelle carte devez-vous fournir et pourquoi ?</a:t>
            </a:r>
            <a:endParaRPr lang="fr-FR" dirty="0" smtClean="0"/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6" name="Groupe 5"/>
          <p:cNvGrpSpPr/>
          <p:nvPr/>
        </p:nvGrpSpPr>
        <p:grpSpPr>
          <a:xfrm>
            <a:off x="422031" y="1961767"/>
            <a:ext cx="3071445" cy="1074614"/>
            <a:chOff x="484554" y="3970321"/>
            <a:chExt cx="3071445" cy="1074614"/>
          </a:xfrm>
        </p:grpSpPr>
        <p:sp>
          <p:nvSpPr>
            <p:cNvPr id="26" name="Rectangle à coins arrondis 25"/>
            <p:cNvSpPr/>
            <p:nvPr/>
          </p:nvSpPr>
          <p:spPr>
            <a:xfrm>
              <a:off x="1577827" y="3970321"/>
              <a:ext cx="986498" cy="47673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2857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7 6 2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33" name="Rectangle à coins arrondis 32"/>
            <p:cNvSpPr/>
            <p:nvPr/>
          </p:nvSpPr>
          <p:spPr>
            <a:xfrm>
              <a:off x="484554" y="4562283"/>
              <a:ext cx="1203567" cy="47673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2857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b="1" dirty="0" smtClean="0">
                  <a:solidFill>
                    <a:schemeClr val="tx1"/>
                  </a:solidFill>
                </a:rPr>
                <a:t>R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34" name="Rectangle à coins arrondis 33"/>
            <p:cNvSpPr/>
            <p:nvPr/>
          </p:nvSpPr>
          <p:spPr>
            <a:xfrm>
              <a:off x="2454031" y="4568197"/>
              <a:ext cx="1101968" cy="47673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2857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3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35" name="Rectangle à coins arrondis 34"/>
            <p:cNvSpPr/>
            <p:nvPr/>
          </p:nvSpPr>
          <p:spPr>
            <a:xfrm>
              <a:off x="1836615" y="4568197"/>
              <a:ext cx="468923" cy="476738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7" name="Rectangle à coins arrondis 36"/>
          <p:cNvSpPr/>
          <p:nvPr/>
        </p:nvSpPr>
        <p:spPr>
          <a:xfrm>
            <a:off x="6618786" y="3446900"/>
            <a:ext cx="5251938" cy="586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La Dame et le Valet au moins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6618786" y="4380838"/>
            <a:ext cx="5251938" cy="586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L’As pour ne pas bloquer la couleur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250190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" grpId="0" animBg="1"/>
      <p:bldP spid="13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623</TotalTime>
  <Words>281</Words>
  <Application>Microsoft Office PowerPoint</Application>
  <PresentationFormat>Grand écran</PresentationFormat>
  <Paragraphs>90</Paragraphs>
  <Slides>4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Thème Office</vt:lpstr>
      <vt:lpstr>Chapitre 3 - Leçon 3</vt:lpstr>
      <vt:lpstr>Chapitre 3 - Leçon 3</vt:lpstr>
      <vt:lpstr>Chapitre 3 - Leçon 3</vt:lpstr>
      <vt:lpstr>Chapitre 3 - Leçon 3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 5 (la notion d’atout)</dc:title>
  <dc:creator>Comité</dc:creator>
  <cp:lastModifiedBy>alain raynaud</cp:lastModifiedBy>
  <cp:revision>85</cp:revision>
  <dcterms:created xsi:type="dcterms:W3CDTF">2018-10-04T06:59:00Z</dcterms:created>
  <dcterms:modified xsi:type="dcterms:W3CDTF">2021-02-22T20:46:59Z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1033-10.2.0.6020</vt:lpwstr>
  </property>
</Properties>
</file>

<file path=docProps/thumbnail.jpeg>
</file>